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6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 hasCustomPrompt="1"/>
          </p:nvPr>
        </p:nvSpPr>
        <p:spPr>
          <a:xfrm>
            <a:off x="457200" y="685800"/>
            <a:ext cx="8229600" cy="1066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dirty="0" smtClean="0"/>
              <a:t>Diction</a:t>
            </a:r>
            <a:endParaRPr kumimoji="0" lang="en-US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 hasCustomPrompt="1"/>
          </p:nvPr>
        </p:nvSpPr>
        <p:spPr>
          <a:xfrm>
            <a:off x="457200" y="1905000"/>
            <a:ext cx="8229600" cy="3581400"/>
          </a:xfrm>
        </p:spPr>
        <p:txBody>
          <a:bodyPr/>
          <a:lstStyle>
            <a:lvl1pPr marL="0" indent="0" algn="ctr">
              <a:buNone/>
              <a:defRPr lang="en-US" sz="1100" u="none"/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z="1800" u="sng" dirty="0" smtClean="0">
                <a:latin typeface="Berlin Sans FB Demi"/>
                <a:ea typeface="Calibri"/>
                <a:cs typeface="Times New Roman"/>
              </a:rPr>
              <a:t>Consider</a:t>
            </a:r>
            <a:r>
              <a:rPr lang="en-US" sz="1800" dirty="0" smtClean="0">
                <a:latin typeface="Berlin Sans FB Demi"/>
                <a:ea typeface="Calibri"/>
                <a:cs typeface="Times New Roman"/>
              </a:rPr>
              <a:t>:  Art is the </a:t>
            </a:r>
            <a:r>
              <a:rPr lang="en-US" sz="1800" b="1" dirty="0" smtClean="0">
                <a:latin typeface="Berlin Sans FB Demi"/>
                <a:ea typeface="Calibri"/>
                <a:cs typeface="Times New Roman"/>
              </a:rPr>
              <a:t>ANTIDOTE that can call us back from the edge of numbness, restoring the ability to feel for another.		</a:t>
            </a:r>
          </a:p>
          <a:p>
            <a:r>
              <a:rPr lang="en-US" sz="1800" b="1" dirty="0" smtClean="0">
                <a:latin typeface="Berlin Sans FB Demi"/>
                <a:ea typeface="Calibri"/>
                <a:cs typeface="Times New Roman"/>
              </a:rPr>
              <a:t>-Barbara Kingsolver, </a:t>
            </a:r>
            <a:r>
              <a:rPr lang="en-US" sz="1800" b="1" i="1" dirty="0" smtClean="0">
                <a:latin typeface="Berlin Sans FB Demi"/>
                <a:ea typeface="Calibri"/>
                <a:cs typeface="Times New Roman"/>
              </a:rPr>
              <a:t>High Tide in Tucson</a:t>
            </a:r>
            <a:endParaRPr lang="en-US" sz="1100" dirty="0">
              <a:latin typeface="Calibri"/>
              <a:ea typeface="Calibri"/>
              <a:cs typeface="Times New Roman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76200"/>
            <a:ext cx="8229600" cy="1066800"/>
          </a:xfrm>
        </p:spPr>
        <p:txBody>
          <a:bodyPr/>
          <a:lstStyle/>
          <a:p>
            <a:r>
              <a:rPr lang="en-US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Detail</a:t>
            </a:r>
            <a:r>
              <a:rPr lang="en-US" dirty="0" smtClean="0"/>
              <a:t>#2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1447800"/>
            <a:ext cx="8305800" cy="4648200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sz="9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 old man, Don </a:t>
            </a:r>
            <a:r>
              <a:rPr sz="9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Tomasito</a:t>
            </a:r>
            <a:r>
              <a:rPr sz="9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the baker, played the tuba. When he blew into the huge mouthpiece, his face would turn purple and his thousand wrinkles would disappear as his skin filled out.</a:t>
            </a:r>
          </a:p>
          <a:p>
            <a:r>
              <a:rPr sz="9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-Alberto Alvaro Rios, "The Iguana Killer"</a:t>
            </a:r>
          </a:p>
          <a:p>
            <a:endParaRPr sz="5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8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Discuss</a:t>
            </a:r>
            <a:endParaRPr sz="80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sz="9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first sentence is a general statement. </a:t>
            </a:r>
            <a:r>
              <a:rPr lang="en-US" sz="9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</a:t>
            </a:r>
            <a:r>
              <a:rPr sz="9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ow does the second sentence enrich and intensify the first?  </a:t>
            </a:r>
          </a:p>
          <a:p>
            <a:pPr algn="l"/>
            <a:r>
              <a:rPr sz="9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Contrast the second sentence with the following: </a:t>
            </a:r>
            <a:r>
              <a:rPr sz="9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When he blew the tuba, his face turned purple and his cheeks puffed out.</a:t>
            </a:r>
          </a:p>
          <a:p>
            <a:pPr algn="l"/>
            <a:endParaRPr sz="96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sz="9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Which sentence more effectively expresses an attitude toward </a:t>
            </a:r>
            <a:r>
              <a:rPr sz="9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Tomasito</a:t>
            </a:r>
            <a:r>
              <a:rPr sz="9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 What is that attitude and how is it communicated?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Detail #2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229600" cy="32004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Apply:</a:t>
            </a:r>
          </a:p>
          <a:p>
            <a:pPr>
              <a:buNone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Describe someone jumping over a puddle. Your first sentence should be general, stating the action simply. Your second sentence should clarify and intensify the action through detail. Share your sentence with the class.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179</TotalTime>
  <Words>120</Words>
  <Application>Microsoft Office PowerPoint</Application>
  <PresentationFormat>On-screen Show (4:3)</PresentationFormat>
  <Paragraphs>12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Apex</vt:lpstr>
      <vt:lpstr>Detail#2</vt:lpstr>
      <vt:lpstr>Detail #2</vt:lpstr>
    </vt:vector>
  </TitlesOfParts>
  <Company>USD 259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kfrederick</dc:creator>
  <cp:lastModifiedBy>kfrederick</cp:lastModifiedBy>
  <cp:revision>22</cp:revision>
  <dcterms:created xsi:type="dcterms:W3CDTF">2008-08-19T21:40:58Z</dcterms:created>
  <dcterms:modified xsi:type="dcterms:W3CDTF">2011-08-29T14:02:00Z</dcterms:modified>
</cp:coreProperties>
</file>